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0" r:id="rId2"/>
    <p:sldId id="283" r:id="rId3"/>
    <p:sldId id="284" r:id="rId4"/>
    <p:sldId id="272" r:id="rId5"/>
    <p:sldId id="273" r:id="rId6"/>
    <p:sldId id="277" r:id="rId7"/>
    <p:sldId id="289" r:id="rId8"/>
    <p:sldId id="275" r:id="rId9"/>
    <p:sldId id="279" r:id="rId10"/>
    <p:sldId id="28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94434" autoAdjust="0"/>
  </p:normalViewPr>
  <p:slideViewPr>
    <p:cSldViewPr snapToGrid="0">
      <p:cViewPr>
        <p:scale>
          <a:sx n="76" d="100"/>
          <a:sy n="76" d="100"/>
        </p:scale>
        <p:origin x="-342" y="-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6.png"/><Relationship Id="rId5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.jpeg"/><Relationship Id="rId5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846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 the last lecture we have studied </a:t>
            </a:r>
          </a:p>
          <a:p>
            <a:endParaRPr lang="en-US" i="1" dirty="0" smtClean="0"/>
          </a:p>
          <a:p>
            <a:r>
              <a:rPr lang="en-US" i="1" dirty="0" smtClean="0"/>
              <a:t>Elementary Matrices</a:t>
            </a:r>
          </a:p>
          <a:p>
            <a:r>
              <a:rPr lang="en-US" i="1" dirty="0" smtClean="0"/>
              <a:t>Properties Of Elementary Matrices</a:t>
            </a:r>
          </a:p>
          <a:p>
            <a:r>
              <a:rPr lang="en-US" i="1" dirty="0" smtClean="0"/>
              <a:t>Invertible Matrices</a:t>
            </a:r>
          </a:p>
          <a:p>
            <a:r>
              <a:rPr lang="en-US" i="1" dirty="0" smtClean="0"/>
              <a:t>Laws Of Exponent And Their Proofs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i="1" dirty="0"/>
              <a:t>In this lecture we will discuss that how to find inverse of a </a:t>
            </a:r>
            <a:r>
              <a:rPr lang="en-US" i="1" dirty="0" smtClean="0"/>
              <a:t>matrix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075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0321" y="2336873"/>
                <a:ext cx="9613861" cy="423440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dirty="0">
                        <a:solidFill>
                          <a:schemeClr val="bg1"/>
                        </a:solidFill>
                      </a:rPr>
                      <m:t>A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eqArr>
                          <m:eqArrPr>
                            <m:ctrlP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b="1" i="0" smtClean="0">
                                <a:solidFill>
                                  <a:schemeClr val="bg1"/>
                                </a:solidFill>
                              </a:rPr>
                              <m:t>1 </m:t>
                            </m:r>
                            <m:r>
                              <m:rPr>
                                <m:nor/>
                              </m:rPr>
                              <a:rPr lang="en-US" b="1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1" baseline="-25000">
                                <a:solidFill>
                                  <a:schemeClr val="bg1"/>
                                </a:solidFill>
                              </a:rPr>
                              <m:t>      </m:t>
                            </m:r>
                            <m:r>
                              <m:rPr>
                                <m:nor/>
                              </m:rPr>
                              <a:rPr lang="en-US" b="1" i="0" smtClean="0">
                                <a:solidFill>
                                  <a:schemeClr val="bg1"/>
                                </a:solidFill>
                              </a:rPr>
                              <m:t>6</m:t>
                            </m:r>
                            <m:r>
                              <m:rPr>
                                <m:nor/>
                              </m:rPr>
                              <a:rPr lang="en-US" b="1" baseline="-2500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1" i="0" baseline="-25000" smtClean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1" baseline="-25000">
                                <a:solidFill>
                                  <a:schemeClr val="bg1"/>
                                </a:solidFill>
                              </a:rPr>
                              <m:t>       </m:t>
                            </m:r>
                            <m:r>
                              <m:rPr>
                                <m:nor/>
                              </m:rPr>
                              <a:rPr lang="en-US" b="1" i="0" smtClean="0">
                                <a:solidFill>
                                  <a:schemeClr val="bg1"/>
                                </a:solidFill>
                              </a:rPr>
                              <m:t>4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b="1" i="0" smtClean="0">
                                <a:solidFill>
                                  <a:schemeClr val="bg1"/>
                                </a:solidFill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b="1" baseline="-25000">
                                <a:solidFill>
                                  <a:schemeClr val="bg1"/>
                                </a:solidFill>
                              </a:rPr>
                              <m:t>     </m:t>
                            </m:r>
                            <m:r>
                              <m:rPr>
                                <m:nor/>
                              </m:rPr>
                              <a:rPr lang="en-US" b="1" i="0" baseline="-25000" smtClean="0">
                                <a:solidFill>
                                  <a:schemeClr val="bg1"/>
                                </a:solidFill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b="1" baseline="-2500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1" i="0" smtClean="0">
                                <a:solidFill>
                                  <a:schemeClr val="bg1"/>
                                </a:solidFill>
                              </a:rPr>
                              <m:t>4</m:t>
                            </m:r>
                            <m:r>
                              <m:rPr>
                                <m:nor/>
                              </m:rPr>
                              <a:rPr lang="en-US" b="1" baseline="-25000">
                                <a:solidFill>
                                  <a:schemeClr val="bg1"/>
                                </a:solidFill>
                              </a:rPr>
                              <m:t>       </m:t>
                            </m:r>
                            <m:r>
                              <m:rPr>
                                <m:nor/>
                              </m:rPr>
                              <a:rPr lang="en-US" b="1">
                                <a:solidFill>
                                  <a:schemeClr val="bg1"/>
                                </a:solidFill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b="1" i="0" smtClean="0">
                                <a:solidFill>
                                  <a:schemeClr val="bg1"/>
                                </a:solidFill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b="1" i="0" smtClean="0">
                                <a:solidFill>
                                  <a:schemeClr val="bg1"/>
                                </a:solidFill>
                              </a:rPr>
                              <m:t>−1</m:t>
                            </m:r>
                            <m:r>
                              <m:rPr>
                                <m:nor/>
                              </m:rPr>
                              <a:rPr lang="en-US" b="1" baseline="-25000">
                                <a:solidFill>
                                  <a:schemeClr val="bg1"/>
                                </a:solidFill>
                              </a:rPr>
                              <m:t>     </m:t>
                            </m:r>
                            <m:r>
                              <m:rPr>
                                <m:nor/>
                              </m:rPr>
                              <a:rPr lang="en-US" b="1" i="0" baseline="-25000" smtClean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1" baseline="-25000">
                                <a:solidFill>
                                  <a:schemeClr val="bg1"/>
                                </a:solidFill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1">
                                <a:solidFill>
                                  <a:schemeClr val="bg1"/>
                                </a:solidFill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b="1" baseline="-25000">
                                <a:solidFill>
                                  <a:schemeClr val="bg1"/>
                                </a:solidFill>
                              </a:rPr>
                              <m:t>      </m:t>
                            </m:r>
                            <m:r>
                              <m:rPr>
                                <m:nor/>
                              </m:rPr>
                              <a:rPr lang="en-US" b="1" i="0" baseline="-25000" smtClean="0">
                                <a:solidFill>
                                  <a:schemeClr val="bg1"/>
                                </a:solidFill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b="1" baseline="-2500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1" i="0" smtClean="0">
                                <a:solidFill>
                                  <a:schemeClr val="bg1"/>
                                </a:solidFill>
                              </a:rPr>
                              <m:t>5</m:t>
                            </m:r>
                          </m:e>
                        </m:eqAr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Find the inverse of given </a:t>
                </a:r>
              </a:p>
              <a:p>
                <a:pPr marL="0" indent="0">
                  <a:buNone/>
                </a:pPr>
                <a:r>
                  <a:rPr lang="en-US" dirty="0" smtClean="0"/>
                  <a:t>Matrix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given matrix is not</a:t>
                </a:r>
              </a:p>
              <a:p>
                <a:pPr marL="0" indent="0">
                  <a:buNone/>
                </a:pPr>
                <a:r>
                  <a:rPr lang="en-US" dirty="0" smtClean="0"/>
                  <a:t> invertible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336873"/>
                <a:ext cx="9613861" cy="4234408"/>
              </a:xfrm>
              <a:blipFill rotWithShape="0">
                <a:blip r:embed="rId5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6"/>
          <a:srcRect l="53925" t="7322" b="14300"/>
          <a:stretch/>
        </p:blipFill>
        <p:spPr>
          <a:xfrm rot="16200000">
            <a:off x="4366648" y="794287"/>
            <a:ext cx="6238070" cy="58893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1506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sz="2800" i="1" dirty="0" smtClean="0"/>
              <a:t>I have found an interesting short video on the applications of matrices. So, watch the video.</a:t>
            </a:r>
            <a:endParaRPr lang="en-US" sz="28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3451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4" name="Buy Don't Memorise merchandise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831.122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9175" y="2336800"/>
            <a:ext cx="6397625" cy="3598863"/>
          </a:xfrm>
        </p:spPr>
      </p:pic>
    </p:spTree>
    <p:extLst>
      <p:ext uri="{BB962C8B-B14F-4D97-AF65-F5344CB8AC3E}">
        <p14:creationId xmlns:p14="http://schemas.microsoft.com/office/powerpoint/2010/main" val="4139064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INVERTIBLE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i="1" dirty="0" smtClean="0"/>
                  <a:t>Matrix A is invertible (non singular i.e. </a:t>
                </a:r>
                <a:r>
                  <a:rPr lang="en-US" i="1" dirty="0" err="1" smtClean="0"/>
                  <a:t>det</a:t>
                </a:r>
                <a:r>
                  <a:rPr lang="en-US" i="1" dirty="0" smtClean="0"/>
                  <a:t>(A) </a:t>
                </a:r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≠ 0</a:t>
                </a:r>
                <a:r>
                  <a:rPr lang="en-US" i="1" dirty="0" smtClean="0"/>
                  <a:t>) if Matrix A is n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i="1" dirty="0" smtClean="0"/>
                  <a:t>n matrix such that </a:t>
                </a:r>
              </a:p>
              <a:p>
                <a:pPr marL="0" indent="0" algn="ctr">
                  <a:buNone/>
                </a:pPr>
                <a:r>
                  <a:rPr lang="en-US" i="1" dirty="0" smtClean="0"/>
                  <a:t>AB = BA =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i="1" baseline="-25000" dirty="0"/>
                  <a:t>n</a:t>
                </a:r>
                <a:r>
                  <a:rPr lang="en-US" i="1" dirty="0" smtClean="0"/>
                  <a:t> </a:t>
                </a:r>
              </a:p>
              <a:p>
                <a:pPr marL="0" indent="0">
                  <a:buNone/>
                </a:pPr>
                <a:endParaRPr lang="en-US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i="1" baseline="-25000" dirty="0" smtClean="0"/>
                  <a:t>n</a:t>
                </a:r>
                <a:r>
                  <a:rPr lang="en-US" i="1" dirty="0" smtClean="0"/>
                  <a:t> is the identity matrix and B is the inverse of A, i.e. B = A</a:t>
                </a:r>
                <a:r>
                  <a:rPr lang="en-US" i="1" baseline="30000" dirty="0" smtClean="0"/>
                  <a:t>-1</a:t>
                </a:r>
                <a:r>
                  <a:rPr lang="en-US" i="1" dirty="0" smtClean="0"/>
                  <a:t>. </a:t>
                </a:r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67035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/>
                <a:r>
                  <a:rPr lang="en-US" dirty="0" smtClean="0"/>
                  <a:t>To show that </a:t>
                </a:r>
                <a:r>
                  <a:rPr lang="en-US" dirty="0">
                    <a:solidFill>
                      <a:prstClr val="white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A</a:t>
                </a:r>
                <a:r>
                  <a:rPr lang="en-US" baseline="30000" dirty="0"/>
                  <a:t>-1 </a:t>
                </a:r>
                <a:r>
                  <a:rPr lang="en-US" dirty="0"/>
                  <a:t>=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i="1" baseline="-25000" dirty="0" smtClean="0"/>
                  <a:t>n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5"/>
                <a:stretch>
                  <a:fillRect l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0321" y="2336872"/>
                <a:ext cx="9613861" cy="432739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Consider a matrix A</a:t>
                </a: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A </a:t>
                </a:r>
                <a:r>
                  <a:rPr lang="en-US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eqArr>
                          <m:eqArr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1    2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1    3</m:t>
                            </m:r>
                          </m:e>
                        </m:eqAr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>
                  <a:solidFill>
                    <a:prstClr val="white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prstClr val="white"/>
                    </a:solidFill>
                  </a:rPr>
                  <a:t>To Proof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prstClr val="white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A</a:t>
                </a:r>
                <a:r>
                  <a:rPr lang="en-US" baseline="30000" dirty="0"/>
                  <a:t>-1 </a:t>
                </a:r>
                <a:r>
                  <a:rPr lang="en-US" dirty="0"/>
                  <a:t>=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i="1" baseline="-25000" dirty="0" smtClean="0"/>
                  <a:t>2</a:t>
                </a:r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prstClr val="white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A</a:t>
                </a:r>
                <a:r>
                  <a:rPr lang="en-US" baseline="30000" dirty="0"/>
                  <a:t>-1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eqArr>
                          <m:eqArr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1    2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1    3</m:t>
                            </m:r>
                          </m:e>
                        </m:eqAr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eqArr>
                          <m:eqArr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3     −2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−1          1</m:t>
                            </m:r>
                          </m:e>
                        </m:eqAr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>
                    <a:solidFill>
                      <a:prstClr val="white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A</a:t>
                </a:r>
                <a:r>
                  <a:rPr lang="en-US" baseline="30000" dirty="0"/>
                  <a:t>-1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eqArr>
                          <m:eqArrPr>
                            <m:ctrlPr>
                              <a:rPr lang="en-US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3−2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−2+2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3−3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−2+3</m:t>
                            </m:r>
                          </m:e>
                        </m:eqAr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>
                    <a:solidFill>
                      <a:prstClr val="white"/>
                    </a:solidFill>
                  </a:rPr>
                  <a:t>A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A</a:t>
                </a:r>
                <a:r>
                  <a:rPr lang="en-US" baseline="30000" dirty="0"/>
                  <a:t>-1 </a:t>
                </a:r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eqArr>
                          <m:eqArrPr>
                            <m:ctrlPr>
                              <a:rPr lang="en-US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which is an identity matrix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i="1" baseline="-25000" dirty="0" smtClean="0"/>
                  <a:t>2.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336872"/>
                <a:ext cx="9613861" cy="4327399"/>
              </a:xfrm>
              <a:blipFill rotWithShape="0">
                <a:blip r:embed="rId6"/>
                <a:stretch>
                  <a:fillRect l="-1015" t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5641383" y="2138766"/>
                <a:ext cx="3177153" cy="3697335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 smtClean="0">
                    <a:solidFill>
                      <a:schemeClr val="bg1"/>
                    </a:solidFill>
                  </a:rPr>
                  <a:t>A</a:t>
                </a:r>
                <a:r>
                  <a:rPr lang="en-US" sz="2000" baseline="30000" dirty="0">
                    <a:solidFill>
                      <a:schemeClr val="bg1"/>
                    </a:solidFill>
                  </a:rPr>
                  <a:t>-1 </a:t>
                </a:r>
                <a:r>
                  <a:rPr lang="en-US" sz="2000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(adj of A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)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= (1*3)-(2*1) = 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1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Adj(A)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eqArr>
                          <m:eqArr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3     −2</m:t>
                            </m:r>
                          </m:e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−1          1</m:t>
                            </m:r>
                          </m:e>
                        </m:eqAr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A</a:t>
                </a:r>
                <a:r>
                  <a:rPr lang="en-US" sz="2000" baseline="30000" dirty="0">
                    <a:solidFill>
                      <a:schemeClr val="bg1"/>
                    </a:solidFill>
                  </a:rPr>
                  <a:t>-1 </a:t>
                </a:r>
                <a:r>
                  <a:rPr lang="en-US" sz="2000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eqArr>
                          <m:eqArr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3     −2</m:t>
                            </m:r>
                          </m:e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−1          1</m:t>
                            </m:r>
                          </m:e>
                        </m:eqAr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383" y="2138766"/>
                <a:ext cx="3177153" cy="3697335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3580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 mod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OF A MATRIX</a:t>
            </a:r>
            <a:br>
              <a:rPr lang="en-US" dirty="0"/>
            </a:br>
            <a:r>
              <a:rPr lang="en-US" dirty="0"/>
              <a:t>APPLYING ELEMENTARY ROW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0321" y="2336873"/>
                <a:ext cx="9613861" cy="411042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Consider a matrix A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eqArr>
                          <m:eqArr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1    2</m:t>
                            </m:r>
                          </m:e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1    3</m:t>
                            </m:r>
                          </m:e>
                        </m:eqAr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To find A</a:t>
                </a:r>
                <a:r>
                  <a:rPr lang="en-US" baseline="30000" dirty="0" smtClean="0"/>
                  <a:t>-1 </a:t>
                </a:r>
                <a:r>
                  <a:rPr lang="en-US" dirty="0" smtClean="0"/>
                  <a:t>by using elementary row Operation, we have augment given Matrix with identity matrix of same Order i.e.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and then we will apply some elementary row operations on this matrix to convert it into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336873"/>
                <a:ext cx="9613861" cy="4110422"/>
              </a:xfrm>
              <a:blipFill rotWithShape="0">
                <a:blip r:embed="rId5"/>
                <a:stretch>
                  <a:fillRect l="-1015" t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2315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Consider a matrix A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eqArr>
                          <m:eqArr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1    2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1015" t="-2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6"/>
          <a:srcRect l="45916" t="67625" b="-462"/>
          <a:stretch/>
        </p:blipFill>
        <p:spPr>
          <a:xfrm>
            <a:off x="8246343" y="3020509"/>
            <a:ext cx="2597504" cy="1051234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6"/>
          <a:srcRect l="46933" t="34538" b="34970"/>
          <a:stretch/>
        </p:blipFill>
        <p:spPr>
          <a:xfrm>
            <a:off x="4614119" y="5000750"/>
            <a:ext cx="2741616" cy="106803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6"/>
          <a:srcRect l="46377" r="6186" b="67922"/>
          <a:stretch/>
        </p:blipFill>
        <p:spPr>
          <a:xfrm>
            <a:off x="4614119" y="3040319"/>
            <a:ext cx="2741616" cy="1031424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6"/>
          <a:srcRect t="1" r="60341" b="68241"/>
          <a:stretch/>
        </p:blipFill>
        <p:spPr>
          <a:xfrm>
            <a:off x="680321" y="4604555"/>
            <a:ext cx="2741616" cy="935439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5279755" y="2469464"/>
            <a:ext cx="1410345" cy="418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r>
              <a:rPr lang="en-US" baseline="-25000" dirty="0" smtClean="0"/>
              <a:t>2</a:t>
            </a:r>
            <a:r>
              <a:rPr lang="en-US" dirty="0" smtClean="0"/>
              <a:t> – 3R</a:t>
            </a:r>
            <a:r>
              <a:rPr lang="en-US" baseline="-25000" dirty="0" smtClean="0"/>
              <a:t>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183281" y="4469977"/>
            <a:ext cx="1410345" cy="418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r>
              <a:rPr lang="en-US" baseline="-25000" dirty="0" smtClean="0"/>
              <a:t>2</a:t>
            </a:r>
            <a:r>
              <a:rPr lang="en-US" dirty="0" smtClean="0"/>
              <a:t>/-2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839923" y="2469464"/>
            <a:ext cx="1410345" cy="418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r>
              <a:rPr lang="en-US" dirty="0" smtClean="0"/>
              <a:t> – 2R</a:t>
            </a:r>
            <a:r>
              <a:rPr lang="en-US" baseline="-25000" dirty="0" smtClean="0"/>
              <a:t>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246343" y="5000750"/>
                <a:ext cx="2597504" cy="106803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chemeClr val="bg1"/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baseline="30000" dirty="0" smtClean="0">
                        <a:solidFill>
                          <a:schemeClr val="bg1"/>
                        </a:solidFill>
                      </a:rPr>
                      <m:t>−1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eqArr>
                          <m:eqArr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3/2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e>
                        </m:eqAr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343" y="5000750"/>
                <a:ext cx="2597504" cy="10680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8477573" y="4395328"/>
                <a:ext cx="2200759" cy="41845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</m:t>
                        </m:r>
                        <m:r>
                          <m:rPr>
                            <m:nor/>
                          </m:rPr>
                          <a:rPr lang="en-US" baseline="30000" dirty="0"/>
                          <m:t>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573" y="4395328"/>
                <a:ext cx="2200759" cy="418454"/>
              </a:xfrm>
              <a:prstGeom prst="roundRect">
                <a:avLst/>
              </a:prstGeom>
              <a:blipFill rotWithShape="0">
                <a:blip r:embed="rId8"/>
                <a:stretch>
                  <a:fillRect t="-1408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97159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OF A MATRIX</a:t>
            </a:r>
            <a:br>
              <a:rPr lang="en-US" dirty="0" smtClean="0"/>
            </a:br>
            <a:r>
              <a:rPr lang="en-US" dirty="0" smtClean="0"/>
              <a:t>APPLYING ELEMENTARY ROW OPERATIONS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Question: find the inverse of given </a:t>
                </a:r>
              </a:p>
              <a:p>
                <a:pPr marL="0" indent="0">
                  <a:buNone/>
                </a:pPr>
                <a:r>
                  <a:rPr lang="en-US" dirty="0" smtClean="0"/>
                  <a:t>Matrix A by using elementary row </a:t>
                </a:r>
              </a:p>
              <a:p>
                <a:pPr marL="0" indent="0">
                  <a:buNone/>
                </a:pPr>
                <a:r>
                  <a:rPr lang="en-US" dirty="0" smtClean="0"/>
                  <a:t>operations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A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b="0" i="0" smtClean="0"/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baseline="-25000"/>
                              <m:t>     </m:t>
                            </m:r>
                            <m:r>
                              <m:rPr>
                                <m:nor/>
                              </m:rPr>
                              <a:rPr lang="en-US"/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baseline="-25000"/>
                              <m:t>     </m:t>
                            </m:r>
                            <m:r>
                              <m:rPr>
                                <m:nor/>
                              </m:rPr>
                              <a:rPr lang="en-US" b="0" i="0" smtClean="0"/>
                              <m:t>3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b="0" i="0" smtClean="0"/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baseline="-25000"/>
                              <m:t>     </m:t>
                            </m:r>
                            <m:r>
                              <m:rPr>
                                <m:nor/>
                              </m:rPr>
                              <a:rPr lang="en-US" b="0" i="0" smtClean="0"/>
                              <m:t>5</m:t>
                            </m:r>
                            <m:r>
                              <m:rPr>
                                <m:nor/>
                              </m:rPr>
                              <a:rPr lang="en-US" baseline="-25000"/>
                              <m:t>     </m:t>
                            </m:r>
                            <m:r>
                              <m:rPr>
                                <m:nor/>
                              </m:rPr>
                              <a:rPr lang="en-US" b="0" i="0" smtClean="0"/>
                              <m:t>3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b="0" i="0" smtClean="0"/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baseline="-25000"/>
                              <m:t>     </m:t>
                            </m:r>
                            <m:r>
                              <m:rPr>
                                <m:nor/>
                              </m:rPr>
                              <a:rPr lang="en-US"/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baseline="-25000"/>
                              <m:t>     </m:t>
                            </m:r>
                            <m:r>
                              <m:rPr>
                                <m:nor/>
                              </m:rPr>
                              <a:rPr lang="en-US" b="0" i="0" smtClean="0"/>
                              <m:t>8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9" t="1512" r="19159" b="41690"/>
          <a:stretch/>
        </p:blipFill>
        <p:spPr>
          <a:xfrm>
            <a:off x="5639779" y="2076772"/>
            <a:ext cx="5457008" cy="45565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0925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 t="47558" r="24201"/>
          <a:stretch/>
        </p:blipFill>
        <p:spPr>
          <a:xfrm>
            <a:off x="680320" y="1999281"/>
            <a:ext cx="5426011" cy="485871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6338807" y="2774195"/>
                <a:ext cx="4432515" cy="3084163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 smtClean="0">
                        <a:solidFill>
                          <a:schemeClr val="bg1"/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sz="2800" b="1" baseline="30000" dirty="0" smtClean="0">
                        <a:solidFill>
                          <a:schemeClr val="bg1"/>
                        </a:solidFill>
                      </a:rPr>
                      <m:t>−1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1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eqArr>
                          <m:eqArrPr>
                            <m:ctrlP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sz="2800" b="1" i="0" smtClean="0">
                                <a:solidFill>
                                  <a:schemeClr val="bg1"/>
                                </a:solidFill>
                              </a:rPr>
                              <m:t>−40 </m:t>
                            </m:r>
                            <m:r>
                              <m:rPr>
                                <m:nor/>
                              </m:rPr>
                              <a:rPr lang="en-US" sz="2800" b="1" baseline="-25000">
                                <a:solidFill>
                                  <a:schemeClr val="bg1"/>
                                </a:solidFill>
                              </a:rPr>
                              <m:t>      </m:t>
                            </m:r>
                            <m:r>
                              <m:rPr>
                                <m:nor/>
                              </m:rPr>
                              <a:rPr lang="en-US" sz="2800" b="1" i="0" smtClean="0">
                                <a:solidFill>
                                  <a:schemeClr val="bg1"/>
                                </a:solidFill>
                              </a:rPr>
                              <m:t>16</m:t>
                            </m:r>
                            <m:r>
                              <m:rPr>
                                <m:nor/>
                              </m:rPr>
                              <a:rPr lang="en-US" sz="2800" b="1" baseline="-25000">
                                <a:solidFill>
                                  <a:schemeClr val="bg1"/>
                                </a:solidFill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sz="2800" b="1" i="0" baseline="-25000" smtClean="0">
                                <a:solidFill>
                                  <a:schemeClr val="bg1"/>
                                </a:solidFill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2800" b="1" baseline="-25000">
                                <a:solidFill>
                                  <a:schemeClr val="bg1"/>
                                </a:solidFill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sz="2800" b="1" i="0" smtClean="0">
                                <a:solidFill>
                                  <a:schemeClr val="bg1"/>
                                </a:solidFill>
                              </a:rPr>
                              <m:t>9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800" b="1" i="0" smtClean="0">
                                <a:solidFill>
                                  <a:schemeClr val="bg1"/>
                                </a:solidFill>
                              </a:rPr>
                              <m:t>13</m:t>
                            </m:r>
                            <m:r>
                              <m:rPr>
                                <m:nor/>
                              </m:rPr>
                              <a:rPr lang="en-US" sz="2800" b="1" baseline="-2500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1" i="0" baseline="-25000" smtClean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1" baseline="-25000">
                                <a:solidFill>
                                  <a:schemeClr val="bg1"/>
                                </a:solidFill>
                              </a:rPr>
                              <m:t>    </m:t>
                            </m:r>
                            <m:r>
                              <m:rPr>
                                <m:nor/>
                              </m:rPr>
                              <a:rPr lang="en-US" sz="2800" b="1">
                                <a:solidFill>
                                  <a:schemeClr val="bg1"/>
                                </a:solidFill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800" b="1" i="0" smtClean="0">
                                <a:solidFill>
                                  <a:schemeClr val="bg1"/>
                                </a:solidFill>
                              </a:rPr>
                              <m:t>5</m:t>
                            </m:r>
                            <m:r>
                              <m:rPr>
                                <m:nor/>
                              </m:rPr>
                              <a:rPr lang="en-US" sz="2800" b="1" baseline="-2500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1" i="0" baseline="-25000" smtClean="0">
                                <a:solidFill>
                                  <a:schemeClr val="bg1"/>
                                </a:solidFill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2800" b="1" baseline="-25000">
                                <a:solidFill>
                                  <a:schemeClr val="bg1"/>
                                </a:solidFill>
                              </a:rPr>
                              <m:t>    </m:t>
                            </m:r>
                            <m:r>
                              <m:rPr>
                                <m:nor/>
                              </m:rPr>
                              <a:rPr lang="en-US" sz="2800" b="1" i="0" smtClean="0">
                                <a:solidFill>
                                  <a:schemeClr val="bg1"/>
                                </a:solidFill>
                              </a:rPr>
                              <m:t>−3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800" b="1" i="0" smtClean="0">
                                <a:solidFill>
                                  <a:schemeClr val="bg1"/>
                                </a:solidFill>
                              </a:rPr>
                              <m:t>5</m:t>
                            </m:r>
                            <m:r>
                              <m:rPr>
                                <m:nor/>
                              </m:rPr>
                              <a:rPr lang="en-US" sz="2800" b="1" baseline="-25000">
                                <a:solidFill>
                                  <a:schemeClr val="bg1"/>
                                </a:solidFill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2800" b="1" i="0" baseline="-25000" smtClean="0">
                                <a:solidFill>
                                  <a:schemeClr val="bg1"/>
                                </a:solidFill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2800" b="1" baseline="-2500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1" i="0" baseline="-25000" smtClean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1" baseline="-25000">
                                <a:solidFill>
                                  <a:schemeClr val="bg1"/>
                                </a:solidFill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2800" b="1" i="0" baseline="-25000" smtClean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1" i="0" smtClean="0">
                                <a:solidFill>
                                  <a:schemeClr val="bg1"/>
                                </a:solidFill>
                              </a:rPr>
                              <m:t>−2</m:t>
                            </m:r>
                            <m:r>
                              <m:rPr>
                                <m:nor/>
                              </m:rPr>
                              <a:rPr lang="en-US" sz="2800" b="1" baseline="-25000">
                                <a:solidFill>
                                  <a:schemeClr val="bg1"/>
                                </a:solidFill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2800" b="1" i="0" baseline="-25000" smtClean="0">
                                <a:solidFill>
                                  <a:schemeClr val="bg1"/>
                                </a:solidFill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2800" b="1" baseline="-25000">
                                <a:solidFill>
                                  <a:schemeClr val="bg1"/>
                                </a:solidFill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sz="2800" b="1">
                                <a:solidFill>
                                  <a:schemeClr val="bg1"/>
                                </a:solidFill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800" b="1" i="0" smtClean="0">
                                <a:solidFill>
                                  <a:schemeClr val="bg1"/>
                                </a:solidFill>
                              </a:rPr>
                              <m:t>1</m:t>
                            </m:r>
                          </m:e>
                        </m:eqArr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807" y="2774195"/>
                <a:ext cx="4432515" cy="3084163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50738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.4|3.4|50.9|6.5|9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7.7|1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6.6|14.2|2.1|11.3|39.7|31.5|13.1|24.6|66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8|1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14|13.2|81.5|83.1|50.4|0.8|35.8|44.7|80.6|1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3.8|2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28.3|1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3.4|27.3|246.1"/>
</p:tagLst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664</TotalTime>
  <Words>471</Words>
  <Application>Microsoft Office PowerPoint</Application>
  <PresentationFormat>Custom</PresentationFormat>
  <Paragraphs>68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Berlin</vt:lpstr>
      <vt:lpstr>Last Lecture</vt:lpstr>
      <vt:lpstr>VIDEO</vt:lpstr>
      <vt:lpstr>Video</vt:lpstr>
      <vt:lpstr>INVERTIBLE MATRIX</vt:lpstr>
      <vt:lpstr>To show that A × A-1 = In </vt:lpstr>
      <vt:lpstr>INVERSE OF A MATRIX APPLYING ELEMENTARY ROW OPERATIONS</vt:lpstr>
      <vt:lpstr>EXAMPLE</vt:lpstr>
      <vt:lpstr>INVERSE OF A MATRIX APPLYING ELEMENTARY ROW OPERATIONS</vt:lpstr>
      <vt:lpstr>Cont.</vt:lpstr>
      <vt:lpstr>SPECIAL CASE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svc1</dc:creator>
  <cp:lastModifiedBy>Windows User</cp:lastModifiedBy>
  <cp:revision>66</cp:revision>
  <dcterms:created xsi:type="dcterms:W3CDTF">2020-06-06T16:24:33Z</dcterms:created>
  <dcterms:modified xsi:type="dcterms:W3CDTF">2020-09-24T19:32:32Z</dcterms:modified>
</cp:coreProperties>
</file>